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56" r:id="rId14"/>
    <p:sldId id="269" r:id="rId15"/>
    <p:sldId id="268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0AEE-C37A-650E-F130-5D4DDC5E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AD364-F322-07B0-A8D3-F39290D7E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4F5A7-9052-DD63-FBD3-F6363319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DF04D-BD7B-CA29-4493-3F5E7F0D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62D5A-B04F-85F5-A060-7985EDA14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9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DED3-2568-7DF4-0858-B0E4501A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81778-4973-120E-1FE4-AA9C7E03F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B1DA-0536-8E12-8E14-77ADD5FE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309D3-B7CD-4E2B-9C71-0CBE918F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6145A-D46B-A301-C327-F2AAD804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3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FAF92-B74A-3771-CEC7-FCFED2B88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82382-CFC7-0D17-DFCA-9C7DCB075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E0F04-0AA4-88B3-B619-4075F832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69A86-1277-F3BF-4028-A0EFB94D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B8AF6-3BFE-5032-9966-A0D88C5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4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CC5A-069C-EF8C-B17B-5D6170C9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1CCB-BA3D-63F8-6E95-7348B773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9DD0C-1C00-5D05-019B-1F334F2C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3401F-654A-DDEB-7FFC-13243D564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5333F-435C-7188-9EA2-AC1B6364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81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0EE9-818B-6FDF-A381-68BA5673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4037F-5105-2BDC-2C5A-5AC2B3BDD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5A7F8-6BD1-04EE-9F5F-23666FC9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83435-8669-B885-692A-2EBAB50B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62BA3-C777-6FB3-0C83-3072DF3C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26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3CBB-AC2C-4209-8072-F0BD2D13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FF59-CCFF-D26D-2825-549ED8B7B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F6977-1CBB-C3AA-E356-5FAC0C43E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12C93-5B71-D3E6-789C-F82E0FB8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50C87-E0E9-78C5-6EA5-3C6E1908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5C94E-BFDE-CC21-40F2-EE331D63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280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1BEE-28F7-7E8B-F2FF-40636439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5288F-2AA7-C0F3-B7F0-998528013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5C30C-E935-551E-2077-CF776432A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C27B7B-74DE-5915-4C2C-47C3DA39C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1C738-214C-3039-AC4E-F6E390D0A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41C39-FA29-B05D-2FED-C8B90EB3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7C6C55-CEA7-BD12-E2F0-75023C73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D571A-A9B1-8AD1-02BB-EE40F283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972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112D-6D7B-7894-ED53-23437744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DE08D-DE63-BE64-71B3-67C9328C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7DE12-8D42-A7EA-2B90-13153BEB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8CBCB-4439-CACA-97CB-E1FFA73D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53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AEC018-D31F-9C99-F0FA-77D3A622B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7FF45C-4B13-6755-9C63-37DEA6310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2558-9BFF-72D0-692D-844E7FC6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234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68-C11A-6A28-BB79-BD5B3FF2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6552-D4A2-DD8D-5D51-957F95D55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5D6CD-EA6B-7EF5-3607-C7A52C549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19BA5-9D34-595A-3986-EFB52E0D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EB6C7-C0C7-0BA8-A967-2D664092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8C365-4308-00C9-B6C1-61A68F91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71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7BB6-CBFD-9117-32DE-5617C648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E7BA19-D67A-180B-DA5D-CE686DD5B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CC016-7724-97F3-4F01-93603FEAA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39EE7-61D4-1F5F-6A7F-2B8A415E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21F24-8E46-08E8-286E-50169C1D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75918-8C55-BFE0-3439-FBF1DD04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50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DD8A98-0E99-1C4F-31C6-3BC9CEA5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3ACF2-042B-2F7F-ADBA-050A25B1E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DEB0E-69F0-B2EC-0076-02A798FFB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746AA4-F5FF-47ED-969D-88CA4CDB1CEC}" type="datetimeFigureOut">
              <a:rPr lang="en-AU" smtClean="0"/>
              <a:t>17/12/2025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87A9-3538-AD91-BC6A-D25A5B3FB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56EBB-56B8-937B-1BE1-05FFB1BC1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4630BD-01CF-47C9-A87B-38E532150D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505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E49B-52F3-CD45-5D3E-B4C852E0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81"/>
            <a:ext cx="10515600" cy="1325563"/>
          </a:xfrm>
        </p:spPr>
        <p:txBody>
          <a:bodyPr/>
          <a:lstStyle/>
          <a:p>
            <a:r>
              <a:rPr lang="en-US" dirty="0"/>
              <a:t>ABS Data Explorer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D37F-F051-CBCB-CA86-B131CD5C5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317"/>
            <a:ext cx="10515600" cy="53416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Built a tool to visualize Australian bureau of statistics data</a:t>
            </a:r>
          </a:p>
          <a:p>
            <a:r>
              <a:rPr lang="en-US" dirty="0"/>
              <a:t>Data at various levels</a:t>
            </a:r>
          </a:p>
          <a:p>
            <a:pPr lvl="1"/>
            <a:r>
              <a:rPr lang="en-US" dirty="0"/>
              <a:t>Postcode</a:t>
            </a:r>
          </a:p>
          <a:p>
            <a:pPr lvl="1"/>
            <a:r>
              <a:rPr lang="en-US" dirty="0"/>
              <a:t>Suburb</a:t>
            </a:r>
          </a:p>
          <a:p>
            <a:pPr lvl="1"/>
            <a:r>
              <a:rPr lang="en-US" dirty="0"/>
              <a:t>Statistical Area 1 (Sa1)</a:t>
            </a:r>
          </a:p>
          <a:p>
            <a:pPr lvl="2"/>
            <a:r>
              <a:rPr lang="en-US" dirty="0"/>
              <a:t>Area much more granular than a suburb</a:t>
            </a:r>
          </a:p>
          <a:p>
            <a:pPr lvl="2"/>
            <a:r>
              <a:rPr lang="en-US" dirty="0"/>
              <a:t>it usually encompasses a couple of blocks</a:t>
            </a:r>
          </a:p>
          <a:p>
            <a:pPr lvl="2"/>
            <a:r>
              <a:rPr lang="en-US" dirty="0"/>
              <a:t>In average there are ~400 people per sa1</a:t>
            </a:r>
          </a:p>
          <a:p>
            <a:r>
              <a:rPr lang="en-US" dirty="0"/>
              <a:t>Different types of data</a:t>
            </a:r>
          </a:p>
          <a:p>
            <a:pPr lvl="1"/>
            <a:r>
              <a:rPr lang="en-US" dirty="0"/>
              <a:t>Health data</a:t>
            </a:r>
          </a:p>
          <a:p>
            <a:pPr lvl="1"/>
            <a:r>
              <a:rPr lang="en-US" dirty="0"/>
              <a:t>Age data</a:t>
            </a:r>
          </a:p>
          <a:p>
            <a:pPr lvl="1"/>
            <a:r>
              <a:rPr lang="en-US" dirty="0"/>
              <a:t>Income data</a:t>
            </a:r>
          </a:p>
          <a:p>
            <a:pPr lvl="1"/>
            <a:r>
              <a:rPr lang="en-US" dirty="0"/>
              <a:t>Country of residence data</a:t>
            </a:r>
          </a:p>
          <a:p>
            <a:pPr lvl="1"/>
            <a:r>
              <a:rPr lang="en-US" dirty="0"/>
              <a:t>Household type data</a:t>
            </a:r>
          </a:p>
          <a:p>
            <a:pPr lvl="1"/>
            <a:r>
              <a:rPr lang="en-US" dirty="0"/>
              <a:t>Education and work data</a:t>
            </a:r>
          </a:p>
          <a:p>
            <a:pPr lvl="1"/>
            <a:r>
              <a:rPr lang="en-US" dirty="0"/>
              <a:t>Easily open to more data</a:t>
            </a:r>
          </a:p>
        </p:txBody>
      </p:sp>
    </p:spTree>
    <p:extLst>
      <p:ext uri="{BB962C8B-B14F-4D97-AF65-F5344CB8AC3E}">
        <p14:creationId xmlns:p14="http://schemas.microsoft.com/office/powerpoint/2010/main" val="2695871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78AD-2B15-9C69-1E3B-72185C546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r chart&#10;&#10;AI-generated content may be incorrect.">
            <a:extLst>
              <a:ext uri="{FF2B5EF4-FFF2-40B4-BE49-F238E27FC236}">
                <a16:creationId xmlns:a16="http://schemas.microsoft.com/office/drawing/2014/main" id="{F24C4055-4CF4-ED3B-3076-E416E346A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124"/>
            <a:ext cx="12192000" cy="6359751"/>
          </a:xfrm>
          <a:prstGeom prst="rect">
            <a:avLst/>
          </a:prstGeom>
        </p:spPr>
      </p:pic>
      <p:pic>
        <p:nvPicPr>
          <p:cNvPr id="6" name="Picture 5" descr="A screenshot of a survey&#10;&#10;AI-generated content may be incorrect.">
            <a:extLst>
              <a:ext uri="{FF2B5EF4-FFF2-40B4-BE49-F238E27FC236}">
                <a16:creationId xmlns:a16="http://schemas.microsoft.com/office/drawing/2014/main" id="{2C21C1D3-4C88-BD80-028F-B5E8A00A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917" y="249124"/>
            <a:ext cx="3329157" cy="2793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8C8A15-D090-F0F4-C8E8-1C0809FC4CC8}"/>
              </a:ext>
            </a:extLst>
          </p:cNvPr>
          <p:cNvSpPr txBox="1"/>
          <p:nvPr/>
        </p:nvSpPr>
        <p:spPr>
          <a:xfrm>
            <a:off x="3764280" y="420624"/>
            <a:ext cx="2993136" cy="175432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 based on country of origin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Select variable, select number of countries to rank/compare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43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7B74C-AE00-F32A-378D-CE431AC96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9C2B3B-56A2-DD82-CFEE-921388A0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137"/>
            <a:ext cx="12192000" cy="5569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94911-89C9-CA3B-824B-D12FD10BFBB8}"/>
              </a:ext>
            </a:extLst>
          </p:cNvPr>
          <p:cNvSpPr txBox="1"/>
          <p:nvPr/>
        </p:nvSpPr>
        <p:spPr>
          <a:xfrm>
            <a:off x="3759708" y="3162038"/>
            <a:ext cx="4672584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a detailed analysis &amp; list to have a closer look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11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map&#10;&#10;AI-generated content may be incorrect.">
            <a:extLst>
              <a:ext uri="{FF2B5EF4-FFF2-40B4-BE49-F238E27FC236}">
                <a16:creationId xmlns:a16="http://schemas.microsoft.com/office/drawing/2014/main" id="{97BD146A-CF34-4F51-BDAA-2479A281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455"/>
            <a:ext cx="12192000" cy="6107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5210E7-4A46-C83E-0470-612D29A8D7A7}"/>
              </a:ext>
            </a:extLst>
          </p:cNvPr>
          <p:cNvSpPr txBox="1"/>
          <p:nvPr/>
        </p:nvSpPr>
        <p:spPr>
          <a:xfrm>
            <a:off x="5396484" y="446270"/>
            <a:ext cx="4672584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 where the communities from different countries are located, identify hotspots for a particular culture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2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1246B2-3A5A-FC3C-77C8-E3F42D446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0"/>
            <a:ext cx="942109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4C99D8-46CC-D498-D320-4A5290AB95C8}"/>
              </a:ext>
            </a:extLst>
          </p:cNvPr>
          <p:cNvSpPr txBox="1"/>
          <p:nvPr/>
        </p:nvSpPr>
        <p:spPr>
          <a:xfrm>
            <a:off x="6133961" y="1891022"/>
            <a:ext cx="4672584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in a list of businesses and their locations to get some insights about their potential/likely market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CA6A4D40-A312-F0A0-288C-F4E18EB1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662"/>
            <a:ext cx="12192000" cy="5020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B24C1-111B-1651-44A8-F2ECDBFF93CF}"/>
              </a:ext>
            </a:extLst>
          </p:cNvPr>
          <p:cNvSpPr txBox="1"/>
          <p:nvPr/>
        </p:nvSpPr>
        <p:spPr>
          <a:xfrm>
            <a:off x="6335129" y="1022342"/>
            <a:ext cx="4672584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Visualize population distribution amongst the selected businesses / locations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622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F20782-D7EE-D56C-7BE5-208DBD7A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40"/>
            <a:ext cx="12192000" cy="6624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C585-8C4F-AFD8-736C-6E13418541CD}"/>
              </a:ext>
            </a:extLst>
          </p:cNvPr>
          <p:cNvSpPr txBox="1"/>
          <p:nvPr/>
        </p:nvSpPr>
        <p:spPr>
          <a:xfrm>
            <a:off x="6774041" y="5658350"/>
            <a:ext cx="4672584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some insights about the population captured by each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9919ED-F390-D167-A7E9-980302CD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291"/>
            <a:ext cx="12192000" cy="6029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0C327-C1EF-A3DB-EC20-C747993AF920}"/>
              </a:ext>
            </a:extLst>
          </p:cNvPr>
          <p:cNvSpPr txBox="1"/>
          <p:nvPr/>
        </p:nvSpPr>
        <p:spPr>
          <a:xfrm>
            <a:off x="5795633" y="610862"/>
            <a:ext cx="4672584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this information to identify potential spots optimally located to target specific demographics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5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p&#10;&#10;AI-generated content may be incorrect.">
            <a:extLst>
              <a:ext uri="{FF2B5EF4-FFF2-40B4-BE49-F238E27FC236}">
                <a16:creationId xmlns:a16="http://schemas.microsoft.com/office/drawing/2014/main" id="{1BECCB0E-7477-E3A0-85C3-BCE21822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450"/>
            <a:ext cx="12192000" cy="5691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5101-D6F2-6488-0F0D-FC5C0FE049BB}"/>
              </a:ext>
            </a:extLst>
          </p:cNvPr>
          <p:cNvSpPr txBox="1"/>
          <p:nvPr/>
        </p:nvSpPr>
        <p:spPr>
          <a:xfrm>
            <a:off x="4972673" y="693158"/>
            <a:ext cx="4672584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as many targeted recommendations for the chosen demographics as selected so you can further analyze and compare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7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3866-C1AC-4284-3D21-252D41F4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27F4D-C4E5-4D52-90C7-F9751FAEB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 add more data</a:t>
            </a:r>
          </a:p>
          <a:p>
            <a:r>
              <a:rPr lang="en-US" dirty="0"/>
              <a:t>Enormous possibilities for enhancing this further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850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5140F59-8AFE-39B7-2CEF-26043025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717"/>
            <a:ext cx="12192000" cy="5692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E166C-6157-E496-7955-D1D15A831CA2}"/>
              </a:ext>
            </a:extLst>
          </p:cNvPr>
          <p:cNvSpPr txBox="1"/>
          <p:nvPr/>
        </p:nvSpPr>
        <p:spPr>
          <a:xfrm>
            <a:off x="7013449" y="1243584"/>
            <a:ext cx="4672584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Several functionalities: First one, demographic visualization on a map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4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FDFDC3-010D-24A5-6B83-F5EE1CE2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6" y="738059"/>
            <a:ext cx="5458587" cy="183858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2266BB-F50A-4F3A-2774-8C522E00F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65" y="2014397"/>
            <a:ext cx="5522510" cy="2829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D77F47-D492-DF24-D01A-D416CEDE7F91}"/>
              </a:ext>
            </a:extLst>
          </p:cNvPr>
          <p:cNvSpPr txBox="1"/>
          <p:nvPr/>
        </p:nvSpPr>
        <p:spPr>
          <a:xfrm>
            <a:off x="711707" y="3958194"/>
            <a:ext cx="4672584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Multiple granularity levels and metrics to choose from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7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7D907-79A8-6839-99B1-126A83563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20DC76B-E6F6-2DA1-86B7-F3363638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622"/>
            <a:ext cx="12192000" cy="5740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89EFD-3AC2-0B8E-27E5-990234CB40E3}"/>
              </a:ext>
            </a:extLst>
          </p:cNvPr>
          <p:cNvSpPr txBox="1"/>
          <p:nvPr/>
        </p:nvSpPr>
        <p:spPr>
          <a:xfrm>
            <a:off x="6318505" y="960120"/>
            <a:ext cx="4672584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can visualize in the map, zoom in, zoom out, get details of the datapoint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2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2D200-80D6-4A60-BE9C-B237EFF4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AI-generated content may be incorrect.">
            <a:extLst>
              <a:ext uri="{FF2B5EF4-FFF2-40B4-BE49-F238E27FC236}">
                <a16:creationId xmlns:a16="http://schemas.microsoft.com/office/drawing/2014/main" id="{6480E695-7EAA-26E9-4593-3DAF4172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" y="735115"/>
            <a:ext cx="12192000" cy="5104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67CAE6-B0E9-3610-2C6D-88FC5A068805}"/>
              </a:ext>
            </a:extLst>
          </p:cNvPr>
          <p:cNvSpPr txBox="1"/>
          <p:nvPr/>
        </p:nvSpPr>
        <p:spPr>
          <a:xfrm>
            <a:off x="5084065" y="890563"/>
            <a:ext cx="4672584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distribution across geographical areas, either count level or % level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2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B7BB-DB5D-6258-E0C6-A24DBA40B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red border&#10;&#10;AI-generated content may be incorrect.">
            <a:extLst>
              <a:ext uri="{FF2B5EF4-FFF2-40B4-BE49-F238E27FC236}">
                <a16:creationId xmlns:a16="http://schemas.microsoft.com/office/drawing/2014/main" id="{3391D334-D3EE-D455-1360-8225CBCE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41" y="417079"/>
            <a:ext cx="4039164" cy="113363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EF8C70-B733-FB13-EA5B-B1EF68AE9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843" y="0"/>
            <a:ext cx="1933087" cy="181398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BF04DA-7146-470E-4E82-577E91D14C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937"/>
          <a:stretch>
            <a:fillRect/>
          </a:stretch>
        </p:blipFill>
        <p:spPr>
          <a:xfrm>
            <a:off x="0" y="1677116"/>
            <a:ext cx="12192000" cy="835569"/>
          </a:xfrm>
          <a:prstGeom prst="rect">
            <a:avLst/>
          </a:prstGeom>
        </p:spPr>
      </p:pic>
      <p:pic>
        <p:nvPicPr>
          <p:cNvPr id="10" name="Picture 9" descr="A blue and white striped object&#10;&#10;AI-generated content may be incorrect.">
            <a:extLst>
              <a:ext uri="{FF2B5EF4-FFF2-40B4-BE49-F238E27FC236}">
                <a16:creationId xmlns:a16="http://schemas.microsoft.com/office/drawing/2014/main" id="{5AFF687B-5679-02E9-BAAA-F8E3D9FBB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447066"/>
            <a:ext cx="11841480" cy="4153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4819B0-CA09-4B44-8750-CB45F636B9C3}"/>
              </a:ext>
            </a:extLst>
          </p:cNvPr>
          <p:cNvSpPr txBox="1"/>
          <p:nvPr/>
        </p:nvSpPr>
        <p:spPr>
          <a:xfrm>
            <a:off x="4642005" y="2684100"/>
            <a:ext cx="4672584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Preset age groups, </a:t>
            </a:r>
          </a:p>
          <a:p>
            <a:r>
              <a:rPr lang="en-US" dirty="0">
                <a:solidFill>
                  <a:schemeClr val="bg1"/>
                </a:solidFill>
              </a:rPr>
              <a:t>custom age ranges, </a:t>
            </a:r>
          </a:p>
          <a:p>
            <a:r>
              <a:rPr lang="en-US" dirty="0">
                <a:solidFill>
                  <a:schemeClr val="bg1"/>
                </a:solidFill>
              </a:rPr>
              <a:t>and age distribution chart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0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A0082-321C-5C6E-FA9D-F534A103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4259CF3E-C3E1-888F-97E0-DC49244F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54"/>
            <a:ext cx="12192000" cy="6510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0C372-EA2F-B5E7-17FA-786B14AA1A74}"/>
              </a:ext>
            </a:extLst>
          </p:cNvPr>
          <p:cNvSpPr txBox="1"/>
          <p:nvPr/>
        </p:nvSpPr>
        <p:spPr>
          <a:xfrm>
            <a:off x="5084065" y="941832"/>
            <a:ext cx="4672584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Income analysis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2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01B1-5203-E850-17C4-A74E553D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93FA720-0CA6-38E4-5F9E-B0628BB6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575"/>
            <a:ext cx="12192000" cy="5524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0B18A5-8898-FDE4-4051-25FA886A0059}"/>
              </a:ext>
            </a:extLst>
          </p:cNvPr>
          <p:cNvSpPr txBox="1"/>
          <p:nvPr/>
        </p:nvSpPr>
        <p:spPr>
          <a:xfrm>
            <a:off x="6096000" y="914400"/>
            <a:ext cx="4672584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Income vs age analysis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569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B88F345-6C8C-10B9-AAF9-B62580AB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881"/>
            <a:ext cx="12192000" cy="4814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3B128D-BC6D-3851-B8B1-68D3478A627F}"/>
              </a:ext>
            </a:extLst>
          </p:cNvPr>
          <p:cNvSpPr txBox="1"/>
          <p:nvPr/>
        </p:nvSpPr>
        <p:spPr>
          <a:xfrm>
            <a:off x="6096000" y="914400"/>
            <a:ext cx="4672584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Avg income distribution per geographical area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930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271</Words>
  <Application>Microsoft Office PowerPoint</Application>
  <PresentationFormat>Widescreen</PresentationFormat>
  <Paragraphs>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ABS Data Explorer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Casar</dc:creator>
  <cp:lastModifiedBy>Alex Casar</cp:lastModifiedBy>
  <cp:revision>3</cp:revision>
  <dcterms:created xsi:type="dcterms:W3CDTF">2025-12-17T02:11:48Z</dcterms:created>
  <dcterms:modified xsi:type="dcterms:W3CDTF">2025-12-17T02:48:17Z</dcterms:modified>
</cp:coreProperties>
</file>